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6C08-6AB6-430A-89B8-F47EA8D3CAB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CF2B-9186-4521-9968-153D21009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6C08-6AB6-430A-89B8-F47EA8D3CAB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CF2B-9186-4521-9968-153D21009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6C08-6AB6-430A-89B8-F47EA8D3CAB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CF2B-9186-4521-9968-153D21009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6C08-6AB6-430A-89B8-F47EA8D3CAB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CF2B-9186-4521-9968-153D21009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6C08-6AB6-430A-89B8-F47EA8D3CAB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CF2B-9186-4521-9968-153D21009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6C08-6AB6-430A-89B8-F47EA8D3CAB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CF2B-9186-4521-9968-153D21009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6C08-6AB6-430A-89B8-F47EA8D3CAB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CF2B-9186-4521-9968-153D21009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6C08-6AB6-430A-89B8-F47EA8D3CAB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CF2B-9186-4521-9968-153D21009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6C08-6AB6-430A-89B8-F47EA8D3CAB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CF2B-9186-4521-9968-153D21009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6C08-6AB6-430A-89B8-F47EA8D3CAB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CF2B-9186-4521-9968-153D21009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6C08-6AB6-430A-89B8-F47EA8D3CAB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CF2B-9186-4521-9968-153D21009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D6C08-6AB6-430A-89B8-F47EA8D3CAB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6CF2B-9186-4521-9968-153D210097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ANXIETY IN OUR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NASAP 2016</a:t>
            </a:r>
          </a:p>
          <a:p>
            <a:r>
              <a:rPr lang="en-US" sz="2400" dirty="0"/>
              <a:t>Louise Ferry, PhD, LP, LMFT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Adler’s view on anxiety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 of the symptom</a:t>
            </a:r>
          </a:p>
          <a:p>
            <a:r>
              <a:rPr lang="en-US" dirty="0"/>
              <a:t>Inferiority leading us to the useless side</a:t>
            </a:r>
          </a:p>
          <a:p>
            <a:r>
              <a:rPr lang="en-US" dirty="0"/>
              <a:t>Enlisting others in our presentation</a:t>
            </a:r>
          </a:p>
          <a:p>
            <a:r>
              <a:rPr lang="en-US" dirty="0"/>
              <a:t>Social interest</a:t>
            </a:r>
          </a:p>
          <a:p>
            <a:r>
              <a:rPr lang="en-US" dirty="0"/>
              <a:t>Movement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Adlerian</a:t>
            </a:r>
            <a:r>
              <a:rPr lang="en-US" dirty="0"/>
              <a:t> therapy, early recollections, lifestyle analysis</a:t>
            </a:r>
          </a:p>
          <a:p>
            <a:pPr lvl="1"/>
            <a:r>
              <a:rPr lang="en-US" dirty="0"/>
              <a:t>Acting as if</a:t>
            </a:r>
          </a:p>
          <a:p>
            <a:pPr lvl="1"/>
            <a:r>
              <a:rPr lang="en-US" dirty="0"/>
              <a:t>Changing early recollections</a:t>
            </a:r>
          </a:p>
          <a:p>
            <a:pPr lvl="1"/>
            <a:r>
              <a:rPr lang="en-US" dirty="0"/>
              <a:t>Encouragement</a:t>
            </a:r>
          </a:p>
          <a:p>
            <a:pPr lvl="1"/>
            <a:r>
              <a:rPr lang="en-US" dirty="0"/>
              <a:t>Social interest</a:t>
            </a:r>
          </a:p>
          <a:p>
            <a:pPr lvl="1"/>
            <a:r>
              <a:rPr lang="en-US" dirty="0"/>
              <a:t>Naming it</a:t>
            </a:r>
          </a:p>
          <a:p>
            <a:r>
              <a:rPr lang="en-US" dirty="0"/>
              <a:t>Other forms of therapy</a:t>
            </a:r>
          </a:p>
          <a:p>
            <a:r>
              <a:rPr lang="en-US" dirty="0"/>
              <a:t>Medications</a:t>
            </a:r>
          </a:p>
          <a:p>
            <a:r>
              <a:rPr lang="en-US" dirty="0"/>
              <a:t>Support groups</a:t>
            </a:r>
          </a:p>
          <a:p>
            <a:r>
              <a:rPr lang="en-US" dirty="0"/>
              <a:t>Stress management methods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recollection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Shame</a:t>
            </a:r>
          </a:p>
          <a:p>
            <a:r>
              <a:rPr lang="en-US" dirty="0"/>
              <a:t>Early school problems</a:t>
            </a:r>
          </a:p>
          <a:p>
            <a:r>
              <a:rPr lang="en-US" dirty="0"/>
              <a:t>Teasing by peers, teachers, or family members</a:t>
            </a:r>
          </a:p>
          <a:p>
            <a:r>
              <a:rPr lang="en-US" dirty="0"/>
              <a:t>Not able to accomplish in the eyes of caretakers</a:t>
            </a:r>
          </a:p>
          <a:p>
            <a:r>
              <a:rPr lang="en-US" dirty="0"/>
              <a:t>Guilt</a:t>
            </a:r>
          </a:p>
          <a:p>
            <a:r>
              <a:rPr lang="en-US" dirty="0"/>
              <a:t>Being overthrown by a younger sibling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can we do in the world today?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sign that we need to change things</a:t>
            </a:r>
          </a:p>
          <a:p>
            <a:r>
              <a:rPr lang="en-US" dirty="0"/>
              <a:t>Technology</a:t>
            </a:r>
          </a:p>
          <a:p>
            <a:r>
              <a:rPr lang="en-US"/>
              <a:t>Busyness</a:t>
            </a:r>
            <a:endParaRPr lang="en-US" dirty="0"/>
          </a:p>
          <a:p>
            <a:r>
              <a:rPr lang="en-US" dirty="0"/>
              <a:t>Social media</a:t>
            </a:r>
          </a:p>
          <a:p>
            <a:r>
              <a:rPr lang="en-US" dirty="0"/>
              <a:t>Employment stress</a:t>
            </a:r>
          </a:p>
          <a:p>
            <a:r>
              <a:rPr lang="en-US" dirty="0"/>
              <a:t>Too much stimulation</a:t>
            </a:r>
          </a:p>
          <a:p>
            <a:r>
              <a:rPr lang="en-US" dirty="0"/>
              <a:t>Too many bad things that we see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anxiety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feeling of worry, nervousness, or unease, typically about an imminent event or something with an uncertain outcome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common mental illness in the United States affecting 40  million adults (NIMH, 2013)</a:t>
            </a:r>
          </a:p>
          <a:p>
            <a:r>
              <a:rPr lang="en-US" dirty="0"/>
              <a:t>Cost the United States more than $52 billion per year (ADAA, 1999)</a:t>
            </a:r>
          </a:p>
          <a:p>
            <a:r>
              <a:rPr lang="en-US" dirty="0"/>
              <a:t>Three to five times more likely to go to the doctor and six times more likely to be hospitalized for psychiatric disorders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Anxiety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Diagnoses</a:t>
            </a:r>
          </a:p>
          <a:p>
            <a:pPr lvl="1"/>
            <a:r>
              <a:rPr lang="en-US" dirty="0"/>
              <a:t>Generalized Anxiety Disorder</a:t>
            </a:r>
          </a:p>
          <a:p>
            <a:pPr lvl="1"/>
            <a:r>
              <a:rPr lang="en-US" dirty="0"/>
              <a:t>Social Anxiety Disorder</a:t>
            </a:r>
          </a:p>
          <a:p>
            <a:pPr lvl="1"/>
            <a:r>
              <a:rPr lang="en-US" dirty="0"/>
              <a:t>Panic Disorder</a:t>
            </a:r>
          </a:p>
          <a:p>
            <a:pPr lvl="1"/>
            <a:r>
              <a:rPr lang="en-US" dirty="0"/>
              <a:t>Agoraphobia</a:t>
            </a:r>
          </a:p>
          <a:p>
            <a:pPr lvl="1"/>
            <a:r>
              <a:rPr lang="en-US" dirty="0"/>
              <a:t>Specific Phobias</a:t>
            </a:r>
          </a:p>
          <a:p>
            <a:pPr lvl="1"/>
            <a:r>
              <a:rPr lang="en-US" dirty="0"/>
              <a:t>Associated with Medical Conditions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Feeling nervous, restless or tense</a:t>
            </a:r>
          </a:p>
          <a:p>
            <a:r>
              <a:rPr lang="en-US" dirty="0"/>
              <a:t>Having a sense of impending danger, panic or doom</a:t>
            </a:r>
          </a:p>
          <a:p>
            <a:r>
              <a:rPr lang="en-US" dirty="0"/>
              <a:t>Increased heart rate</a:t>
            </a:r>
          </a:p>
          <a:p>
            <a:r>
              <a:rPr lang="en-US" dirty="0"/>
              <a:t>Rapid breathing</a:t>
            </a:r>
          </a:p>
          <a:p>
            <a:r>
              <a:rPr lang="en-US" dirty="0"/>
              <a:t>Sweating</a:t>
            </a:r>
          </a:p>
          <a:p>
            <a:r>
              <a:rPr lang="en-US" dirty="0"/>
              <a:t>Trembling</a:t>
            </a:r>
          </a:p>
          <a:p>
            <a:r>
              <a:rPr lang="en-US" dirty="0"/>
              <a:t>Weakness or feeling tired</a:t>
            </a:r>
          </a:p>
          <a:p>
            <a:r>
              <a:rPr lang="en-US" dirty="0"/>
              <a:t>Concentration difficulties</a:t>
            </a:r>
          </a:p>
          <a:p>
            <a:r>
              <a:rPr lang="en-US" dirty="0"/>
              <a:t>Sleep problems</a:t>
            </a:r>
          </a:p>
          <a:p>
            <a:r>
              <a:rPr lang="en-US" dirty="0"/>
              <a:t>GI problems</a:t>
            </a:r>
          </a:p>
          <a:p>
            <a:r>
              <a:rPr lang="en-US" dirty="0"/>
              <a:t>Difficulty controlling worry</a:t>
            </a:r>
          </a:p>
          <a:p>
            <a:r>
              <a:rPr lang="en-US" dirty="0"/>
              <a:t>Urge to avoid things that trigger anxiety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Shyness or behavioral inhibition in childhood</a:t>
            </a:r>
          </a:p>
          <a:p>
            <a:r>
              <a:rPr lang="en-US" dirty="0"/>
              <a:t>Female</a:t>
            </a:r>
          </a:p>
          <a:p>
            <a:r>
              <a:rPr lang="en-US" dirty="0"/>
              <a:t>Few economic resources</a:t>
            </a:r>
          </a:p>
          <a:p>
            <a:r>
              <a:rPr lang="en-US" dirty="0"/>
              <a:t>Divorced or widowed</a:t>
            </a:r>
          </a:p>
          <a:p>
            <a:r>
              <a:rPr lang="en-US" dirty="0"/>
              <a:t>Exposure to stressful life events in childhood and adulthood</a:t>
            </a:r>
          </a:p>
          <a:p>
            <a:r>
              <a:rPr lang="en-US" dirty="0"/>
              <a:t>Anxiety disorders in close biological relatives</a:t>
            </a:r>
          </a:p>
          <a:p>
            <a:r>
              <a:rPr lang="en-US" dirty="0"/>
              <a:t>Parental history of mental disorders</a:t>
            </a:r>
          </a:p>
          <a:p>
            <a:r>
              <a:rPr lang="en-US" dirty="0"/>
              <a:t>Elevated afternoon </a:t>
            </a:r>
            <a:r>
              <a:rPr lang="en-US" dirty="0" err="1"/>
              <a:t>cortisol</a:t>
            </a:r>
            <a:r>
              <a:rPr lang="en-US" dirty="0"/>
              <a:t> levels in saliva (Social anxiety disorder)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Western versus other parts of the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Existential anxiety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All-encompassing form of anxiety and stress</a:t>
            </a:r>
          </a:p>
          <a:p>
            <a:r>
              <a:rPr lang="en-US" dirty="0"/>
              <a:t>Trying to make meaning in life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342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ANXIETY IN OUR WORLD</vt:lpstr>
      <vt:lpstr>Introduction</vt:lpstr>
      <vt:lpstr>Definition of anxiety</vt:lpstr>
      <vt:lpstr>Statistics</vt:lpstr>
      <vt:lpstr>Anxiety today</vt:lpstr>
      <vt:lpstr>Symptoms</vt:lpstr>
      <vt:lpstr>Risk factors</vt:lpstr>
      <vt:lpstr>Western versus other parts of the world</vt:lpstr>
      <vt:lpstr>Existential anxiety</vt:lpstr>
      <vt:lpstr>Adler’s view on anxiety</vt:lpstr>
      <vt:lpstr>Treatment</vt:lpstr>
      <vt:lpstr>Early recollection themes</vt:lpstr>
      <vt:lpstr>What can we do in the world today?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ANXIETY IN OUR WORLD</dc:title>
  <dc:creator>lafxbh00</dc:creator>
  <cp:lastModifiedBy>Louise</cp:lastModifiedBy>
  <cp:revision>4</cp:revision>
  <dcterms:created xsi:type="dcterms:W3CDTF">2016-05-12T15:40:32Z</dcterms:created>
  <dcterms:modified xsi:type="dcterms:W3CDTF">2016-05-13T09:32:51Z</dcterms:modified>
</cp:coreProperties>
</file>